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2"/>
    <p:sldId id="1140" r:id="rId3"/>
    <p:sldId id="1155" r:id="rId4"/>
    <p:sldId id="1142" r:id="rId5"/>
    <p:sldId id="1156" r:id="rId6"/>
    <p:sldId id="1157" r:id="rId7"/>
    <p:sldId id="1158" r:id="rId8"/>
    <p:sldId id="1159" r:id="rId9"/>
    <p:sldId id="1160" r:id="rId10"/>
    <p:sldId id="1161" r:id="rId11"/>
    <p:sldId id="1143" r:id="rId12"/>
    <p:sldId id="1144" r:id="rId13"/>
    <p:sldId id="1145" r:id="rId14"/>
    <p:sldId id="1146" r:id="rId15"/>
    <p:sldId id="1162" r:id="rId1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71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050404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Four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brothers left home for college, and they became successful doctors and lawyers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律师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years later, they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having dinner together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discussed the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gave their mother who lived far away in another city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first said, “I had a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house built for Mama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second said, “I had my Mercedes-Benz dealer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经销商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send a car to her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third said, “I built a beautiful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Mama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fourth said, “You know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Mama loved reading poems and you know she can’t read anymore because she can’t see very well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met a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who had a parrot that can recite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背诵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poems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took him 12 years to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to speak and he makes his living by renting it out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had to pay him $100,000 a year for twenty years,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worth it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On hearing that, the other brothers were impressed by his good thought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defTabSz="1085850" hangingPunct="0">
              <a:lnSpc>
                <a:spcPct val="130000"/>
              </a:lnSpc>
              <a:spcAft>
                <a:spcPts val="0"/>
              </a:spcAft>
              <a:tabLst>
                <a:tab pos="3681413" algn="l"/>
                <a:tab pos="6189663" algn="l"/>
              </a:tabLst>
            </a:pP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	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	C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unless	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6614" y="4365046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4752303"/>
            <a:ext cx="11481215" cy="1249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000" dirty="0">
                <a:cs typeface="Times New Roman" panose="02020603050405020304" pitchFamily="18" charset="0"/>
              </a:rPr>
              <a:t>[</a:t>
            </a:r>
            <a:r>
              <a:rPr lang="zh-CN" altLang="zh-CN" sz="20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dirty="0">
                <a:cs typeface="Times New Roman" panose="02020603050405020304" pitchFamily="18" charset="0"/>
              </a:rPr>
              <a:t>]</a:t>
            </a:r>
            <a:r>
              <a:rPr lang="zh-CN" altLang="zh-CN" sz="2000" dirty="0">
                <a:cs typeface="Times New Roman" panose="02020603050405020304" pitchFamily="18" charset="0"/>
              </a:rPr>
              <a:t>考查连词辨析。</a:t>
            </a:r>
            <a:r>
              <a:rPr lang="en-US" altLang="zh-CN" sz="2000" dirty="0">
                <a:cs typeface="Times New Roman" panose="02020603050405020304" pitchFamily="18" charset="0"/>
              </a:rPr>
              <a:t>but</a:t>
            </a:r>
            <a:r>
              <a:rPr lang="zh-CN" altLang="zh-CN" sz="2000" dirty="0">
                <a:cs typeface="Times New Roman" panose="02020603050405020304" pitchFamily="18" charset="0"/>
              </a:rPr>
              <a:t>但是；</a:t>
            </a:r>
            <a:r>
              <a:rPr lang="en-US" altLang="zh-CN" sz="2000" dirty="0">
                <a:cs typeface="Times New Roman" panose="02020603050405020304" pitchFamily="18" charset="0"/>
              </a:rPr>
              <a:t>so</a:t>
            </a:r>
            <a:r>
              <a:rPr lang="zh-CN" altLang="zh-CN" sz="2000" dirty="0">
                <a:cs typeface="Times New Roman" panose="02020603050405020304" pitchFamily="18" charset="0"/>
              </a:rPr>
              <a:t>因此；</a:t>
            </a:r>
            <a:r>
              <a:rPr lang="en-US" altLang="zh-CN" sz="2000" dirty="0">
                <a:cs typeface="Times New Roman" panose="02020603050405020304" pitchFamily="18" charset="0"/>
              </a:rPr>
              <a:t>unless</a:t>
            </a:r>
            <a:r>
              <a:rPr lang="zh-CN" altLang="zh-CN" sz="2000" dirty="0">
                <a:cs typeface="Times New Roman" panose="02020603050405020304" pitchFamily="18" charset="0"/>
              </a:rPr>
              <a:t>除非；</a:t>
            </a:r>
            <a:r>
              <a:rPr lang="en-US" altLang="zh-CN" sz="2000" dirty="0">
                <a:cs typeface="Times New Roman" panose="02020603050405020304" pitchFamily="18" charset="0"/>
              </a:rPr>
              <a:t>although</a:t>
            </a:r>
            <a:r>
              <a:rPr lang="zh-CN" altLang="zh-CN" sz="2000" dirty="0">
                <a:cs typeface="Times New Roman" panose="02020603050405020304" pitchFamily="18" charset="0"/>
              </a:rPr>
              <a:t>尽管。根据</a:t>
            </a:r>
            <a:r>
              <a:rPr lang="en-US" altLang="zh-CN" sz="2000" dirty="0">
                <a:cs typeface="Times New Roman" panose="02020603050405020304" pitchFamily="18" charset="0"/>
              </a:rPr>
              <a:t>“I had to pay him $100,000 a year for twenty years”</a:t>
            </a:r>
            <a:r>
              <a:rPr lang="zh-CN" altLang="zh-CN" sz="2000" dirty="0">
                <a:cs typeface="Times New Roman" panose="02020603050405020304" pitchFamily="18" charset="0"/>
              </a:rPr>
              <a:t>及</a:t>
            </a:r>
            <a:r>
              <a:rPr lang="en-US" altLang="zh-CN" sz="2000" dirty="0">
                <a:cs typeface="Times New Roman" panose="02020603050405020304" pitchFamily="18" charset="0"/>
              </a:rPr>
              <a:t>“it is worth it”</a:t>
            </a:r>
            <a:r>
              <a:rPr lang="zh-CN" altLang="zh-CN" sz="2000" dirty="0">
                <a:cs typeface="Times New Roman" panose="02020603050405020304" pitchFamily="18" charset="0"/>
              </a:rPr>
              <a:t>可知</a:t>
            </a:r>
            <a:r>
              <a:rPr lang="en-US" altLang="zh-CN" sz="2000" dirty="0"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cs typeface="Times New Roman" panose="02020603050405020304" pitchFamily="18" charset="0"/>
              </a:rPr>
              <a:t>前后为转折关系</a:t>
            </a:r>
            <a:r>
              <a:rPr lang="en-US" altLang="zh-CN" sz="2000" dirty="0"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cs typeface="Times New Roman" panose="02020603050405020304" pitchFamily="18" charset="0"/>
              </a:rPr>
              <a:t>所以此处应用</a:t>
            </a:r>
            <a:r>
              <a:rPr lang="en-US" altLang="zh-CN" sz="2000" dirty="0">
                <a:cs typeface="Times New Roman" panose="02020603050405020304" pitchFamily="18" charset="0"/>
              </a:rPr>
              <a:t>but</a:t>
            </a:r>
            <a:r>
              <a:rPr lang="zh-CN" altLang="zh-CN" sz="2000" dirty="0">
                <a:cs typeface="Times New Roman" panose="02020603050405020304" pitchFamily="18" charset="0"/>
              </a:rPr>
              <a:t>连接</a:t>
            </a:r>
            <a:r>
              <a:rPr lang="en-US" altLang="zh-CN" sz="2000" dirty="0"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cs typeface="Times New Roman" panose="02020603050405020304" pitchFamily="18" charset="0"/>
              </a:rPr>
              <a:t>表示</a:t>
            </a:r>
            <a:r>
              <a:rPr lang="en-US" altLang="zh-CN" sz="2000" dirty="0">
                <a:cs typeface="Times New Roman" panose="02020603050405020304" pitchFamily="18" charset="0"/>
              </a:rPr>
              <a:t>“</a:t>
            </a:r>
            <a:r>
              <a:rPr lang="zh-CN" altLang="zh-CN" sz="2000" dirty="0">
                <a:cs typeface="Times New Roman" panose="02020603050405020304" pitchFamily="18" charset="0"/>
              </a:rPr>
              <a:t>但是物有所值</a:t>
            </a:r>
            <a:r>
              <a:rPr lang="en-US" altLang="zh-CN" sz="2000" dirty="0">
                <a:cs typeface="Times New Roman" panose="02020603050405020304" pitchFamily="18" charset="0"/>
              </a:rPr>
              <a:t>”</a:t>
            </a:r>
            <a:r>
              <a:rPr lang="zh-CN" altLang="zh-CN" sz="2000" dirty="0">
                <a:cs typeface="Times New Roman" panose="02020603050405020304" pitchFamily="18" charset="0"/>
              </a:rPr>
              <a:t>。故选</a:t>
            </a:r>
            <a:r>
              <a:rPr lang="en-US" altLang="zh-CN" sz="2000" dirty="0">
                <a:cs typeface="Times New Roman" panose="02020603050405020304" pitchFamily="18" charset="0"/>
              </a:rPr>
              <a:t>A</a:t>
            </a:r>
            <a:r>
              <a:rPr lang="zh-CN" altLang="zh-CN" sz="20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4517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41374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the holidays their mother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thank-you notes, which read, “Milton, the house you built is so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huge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only live in one room, but I have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whole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tiring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anyway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3690620" algn="l"/>
                <a:tab pos="59410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sent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picked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3690620" algn="l"/>
                <a:tab pos="59410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sell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borrow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2177705"/>
            <a:ext cx="407484" cy="5245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3104756"/>
            <a:ext cx="11481215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400" dirty="0" smtClean="0">
                <a:cs typeface="Times New Roman" panose="02020603050405020304" pitchFamily="18" charset="0"/>
              </a:rPr>
              <a:t>9. 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考查动词辨析。</a:t>
            </a:r>
            <a:r>
              <a:rPr lang="en-US" altLang="zh-CN" sz="2400" dirty="0">
                <a:cs typeface="Times New Roman" panose="02020603050405020304" pitchFamily="18" charset="0"/>
              </a:rPr>
              <a:t>send</a:t>
            </a:r>
            <a:r>
              <a:rPr lang="zh-CN" altLang="zh-CN" sz="2400" dirty="0">
                <a:cs typeface="Times New Roman" panose="02020603050405020304" pitchFamily="18" charset="0"/>
              </a:rPr>
              <a:t>发送；</a:t>
            </a:r>
            <a:r>
              <a:rPr lang="en-US" altLang="zh-CN" sz="2400" dirty="0">
                <a:cs typeface="Times New Roman" panose="02020603050405020304" pitchFamily="18" charset="0"/>
              </a:rPr>
              <a:t>put</a:t>
            </a:r>
            <a:r>
              <a:rPr lang="zh-CN" altLang="zh-CN" sz="2400" dirty="0">
                <a:cs typeface="Times New Roman" panose="02020603050405020304" pitchFamily="18" charset="0"/>
              </a:rPr>
              <a:t>放；</a:t>
            </a:r>
            <a:r>
              <a:rPr lang="en-US" altLang="zh-CN" sz="2400" dirty="0">
                <a:cs typeface="Times New Roman" panose="02020603050405020304" pitchFamily="18" charset="0"/>
              </a:rPr>
              <a:t>take</a:t>
            </a:r>
            <a:r>
              <a:rPr lang="zh-CN" altLang="zh-CN" sz="2400" dirty="0">
                <a:cs typeface="Times New Roman" panose="02020603050405020304" pitchFamily="18" charset="0"/>
              </a:rPr>
              <a:t>带走；</a:t>
            </a:r>
            <a:r>
              <a:rPr lang="en-US" altLang="zh-CN" sz="2400" dirty="0">
                <a:cs typeface="Times New Roman" panose="02020603050405020304" pitchFamily="18" charset="0"/>
              </a:rPr>
              <a:t>pick</a:t>
            </a:r>
            <a:r>
              <a:rPr lang="zh-CN" altLang="zh-CN" sz="2400" dirty="0">
                <a:cs typeface="Times New Roman" panose="02020603050405020304" pitchFamily="18" charset="0"/>
              </a:rPr>
              <a:t>捡起。根据上文</a:t>
            </a:r>
            <a:r>
              <a:rPr lang="en-US" altLang="zh-CN" sz="2400" dirty="0">
                <a:cs typeface="Times New Roman" panose="02020603050405020304" pitchFamily="18" charset="0"/>
              </a:rPr>
              <a:t>“their mother who lived far away in another city”</a:t>
            </a:r>
            <a:r>
              <a:rPr lang="zh-CN" altLang="zh-CN" sz="2400" dirty="0">
                <a:cs typeface="Times New Roman" panose="02020603050405020304" pitchFamily="18" charset="0"/>
              </a:rPr>
              <a:t>及下文</a:t>
            </a:r>
            <a:r>
              <a:rPr lang="en-US" altLang="zh-CN" sz="2400" dirty="0">
                <a:cs typeface="Times New Roman" panose="02020603050405020304" pitchFamily="18" charset="0"/>
              </a:rPr>
              <a:t>“her thank-you notes”</a:t>
            </a:r>
            <a:r>
              <a:rPr lang="zh-CN" altLang="zh-CN" sz="2400" dirty="0">
                <a:cs typeface="Times New Roman" panose="02020603050405020304" pitchFamily="18" charset="0"/>
              </a:rPr>
              <a:t>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此处是指假期过后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他们的母亲</a:t>
            </a:r>
            <a:r>
              <a:rPr lang="en-US" altLang="zh-CN" sz="2400" dirty="0"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寄来</a:t>
            </a:r>
            <a:r>
              <a:rPr lang="en-US" altLang="zh-CN" sz="2400" dirty="0"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了感谢信。故选</a:t>
            </a:r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38622" y="270052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65487" y="4535863"/>
            <a:ext cx="11481215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30000"/>
              </a:lnSpc>
              <a:spcAft>
                <a:spcPts val="0"/>
              </a:spcAft>
            </a:pPr>
            <a:r>
              <a:rPr lang="en-US" altLang="zh-CN" sz="2400" dirty="0" smtClean="0">
                <a:cs typeface="Times New Roman" panose="02020603050405020304" pitchFamily="18" charset="0"/>
              </a:rPr>
              <a:t>10. 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考查动词辨析。</a:t>
            </a:r>
            <a:r>
              <a:rPr lang="en-US" altLang="zh-CN" sz="2400" dirty="0">
                <a:cs typeface="Times New Roman" panose="02020603050405020304" pitchFamily="18" charset="0"/>
              </a:rPr>
              <a:t>sell</a:t>
            </a:r>
            <a:r>
              <a:rPr lang="zh-CN" altLang="zh-CN" sz="2400" dirty="0">
                <a:cs typeface="Times New Roman" panose="02020603050405020304" pitchFamily="18" charset="0"/>
              </a:rPr>
              <a:t>卖；</a:t>
            </a:r>
            <a:r>
              <a:rPr lang="en-US" altLang="zh-CN" sz="2400" dirty="0">
                <a:cs typeface="Times New Roman" panose="02020603050405020304" pitchFamily="18" charset="0"/>
              </a:rPr>
              <a:t>borrow</a:t>
            </a:r>
            <a:r>
              <a:rPr lang="zh-CN" altLang="zh-CN" sz="2400" dirty="0">
                <a:cs typeface="Times New Roman" panose="02020603050405020304" pitchFamily="18" charset="0"/>
              </a:rPr>
              <a:t>借；</a:t>
            </a:r>
            <a:r>
              <a:rPr lang="en-US" altLang="zh-CN" sz="2400" dirty="0">
                <a:cs typeface="Times New Roman" panose="02020603050405020304" pitchFamily="18" charset="0"/>
              </a:rPr>
              <a:t>clean</a:t>
            </a:r>
            <a:r>
              <a:rPr lang="zh-CN" altLang="zh-CN" sz="2400" dirty="0">
                <a:cs typeface="Times New Roman" panose="02020603050405020304" pitchFamily="18" charset="0"/>
              </a:rPr>
              <a:t>打扫；</a:t>
            </a:r>
            <a:r>
              <a:rPr lang="en-US" altLang="zh-CN" sz="2400" dirty="0">
                <a:cs typeface="Times New Roman" panose="02020603050405020304" pitchFamily="18" charset="0"/>
              </a:rPr>
              <a:t>visit</a:t>
            </a:r>
            <a:r>
              <a:rPr lang="zh-CN" altLang="zh-CN" sz="2400" dirty="0">
                <a:cs typeface="Times New Roman" panose="02020603050405020304" pitchFamily="18" charset="0"/>
              </a:rPr>
              <a:t>参观。根据</a:t>
            </a:r>
            <a:r>
              <a:rPr lang="en-US" altLang="zh-CN" sz="2400" dirty="0">
                <a:cs typeface="Times New Roman" panose="02020603050405020304" pitchFamily="18" charset="0"/>
              </a:rPr>
              <a:t>“I only live in one room, but I have to ... the whole house”</a:t>
            </a:r>
            <a:r>
              <a:rPr lang="zh-CN" altLang="zh-CN" sz="2400" dirty="0">
                <a:cs typeface="Times New Roman" panose="02020603050405020304" pitchFamily="18" charset="0"/>
              </a:rPr>
              <a:t>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此处是指她只住一个房间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但不得不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打扫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整座房子。故选</a:t>
            </a:r>
            <a:r>
              <a:rPr lang="en-US" altLang="zh-CN" sz="2400" dirty="0">
                <a:cs typeface="Times New Roman" panose="02020603050405020304" pitchFamily="18" charset="0"/>
              </a:rPr>
              <a:t>C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“Marvin, I am too old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stay at home all day, so I’ll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use the car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thanks anyway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exercise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travel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often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196168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2924944"/>
            <a:ext cx="114812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11. 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考查动词辨析。</a:t>
            </a:r>
            <a:r>
              <a:rPr lang="en-US" altLang="zh-CN" sz="2400" dirty="0">
                <a:cs typeface="Times New Roman" panose="02020603050405020304" pitchFamily="18" charset="0"/>
              </a:rPr>
              <a:t>learn</a:t>
            </a:r>
            <a:r>
              <a:rPr lang="zh-CN" altLang="zh-CN" sz="2400" dirty="0">
                <a:cs typeface="Times New Roman" panose="02020603050405020304" pitchFamily="18" charset="0"/>
              </a:rPr>
              <a:t>学习；</a:t>
            </a:r>
            <a:r>
              <a:rPr lang="en-US" altLang="zh-CN" sz="2400" dirty="0">
                <a:cs typeface="Times New Roman" panose="02020603050405020304" pitchFamily="18" charset="0"/>
              </a:rPr>
              <a:t>work</a:t>
            </a:r>
            <a:r>
              <a:rPr lang="zh-CN" altLang="zh-CN" sz="2400" dirty="0">
                <a:cs typeface="Times New Roman" panose="02020603050405020304" pitchFamily="18" charset="0"/>
              </a:rPr>
              <a:t>工作；</a:t>
            </a:r>
            <a:r>
              <a:rPr lang="en-US" altLang="zh-CN" sz="2400" dirty="0">
                <a:cs typeface="Times New Roman" panose="02020603050405020304" pitchFamily="18" charset="0"/>
              </a:rPr>
              <a:t>exercise</a:t>
            </a:r>
            <a:r>
              <a:rPr lang="zh-CN" altLang="zh-CN" sz="2400" dirty="0">
                <a:cs typeface="Times New Roman" panose="02020603050405020304" pitchFamily="18" charset="0"/>
              </a:rPr>
              <a:t>锻炼；</a:t>
            </a:r>
            <a:r>
              <a:rPr lang="en-US" altLang="zh-CN" sz="2400" dirty="0">
                <a:cs typeface="Times New Roman" panose="02020603050405020304" pitchFamily="18" charset="0"/>
              </a:rPr>
              <a:t>travel</a:t>
            </a:r>
            <a:r>
              <a:rPr lang="zh-CN" altLang="zh-CN" sz="2400" dirty="0">
                <a:cs typeface="Times New Roman" panose="02020603050405020304" pitchFamily="18" charset="0"/>
              </a:rPr>
              <a:t>旅行。根据</a:t>
            </a:r>
            <a:r>
              <a:rPr lang="en-US" altLang="zh-CN" sz="2400" dirty="0">
                <a:cs typeface="Times New Roman" panose="02020603050405020304" pitchFamily="18" charset="0"/>
              </a:rPr>
              <a:t>“I stay at home all day”</a:t>
            </a:r>
            <a:r>
              <a:rPr lang="zh-CN" altLang="zh-CN" sz="2400" dirty="0">
                <a:cs typeface="Times New Roman" panose="02020603050405020304" pitchFamily="18" charset="0"/>
              </a:rPr>
              <a:t>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此处是指她太老了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不能去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旅行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了。故选</a:t>
            </a:r>
            <a:r>
              <a:rPr lang="en-US" altLang="zh-CN" sz="2400" dirty="0">
                <a:cs typeface="Times New Roman" panose="02020603050405020304" pitchFamily="18" charset="0"/>
              </a:rPr>
              <a:t>D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38622" y="249709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65487" y="4028871"/>
            <a:ext cx="11481215" cy="113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12. 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考查副词辨析。</a:t>
            </a:r>
            <a:r>
              <a:rPr lang="en-US" altLang="zh-CN" sz="2400" dirty="0">
                <a:cs typeface="Times New Roman" panose="02020603050405020304" pitchFamily="18" charset="0"/>
              </a:rPr>
              <a:t>never</a:t>
            </a:r>
            <a:r>
              <a:rPr lang="zh-CN" altLang="zh-CN" sz="2400" dirty="0">
                <a:cs typeface="Times New Roman" panose="02020603050405020304" pitchFamily="18" charset="0"/>
              </a:rPr>
              <a:t>从不；</a:t>
            </a:r>
            <a:r>
              <a:rPr lang="en-US" altLang="zh-CN" sz="2400" dirty="0">
                <a:cs typeface="Times New Roman" panose="02020603050405020304" pitchFamily="18" charset="0"/>
              </a:rPr>
              <a:t>often</a:t>
            </a:r>
            <a:r>
              <a:rPr lang="zh-CN" altLang="zh-CN" sz="2400" dirty="0">
                <a:cs typeface="Times New Roman" panose="02020603050405020304" pitchFamily="18" charset="0"/>
              </a:rPr>
              <a:t>经常；</a:t>
            </a:r>
            <a:r>
              <a:rPr lang="en-US" altLang="zh-CN" sz="2400" dirty="0">
                <a:cs typeface="Times New Roman" panose="02020603050405020304" pitchFamily="18" charset="0"/>
              </a:rPr>
              <a:t>usually</a:t>
            </a:r>
            <a:r>
              <a:rPr lang="zh-CN" altLang="zh-CN" sz="2400" dirty="0">
                <a:cs typeface="Times New Roman" panose="02020603050405020304" pitchFamily="18" charset="0"/>
              </a:rPr>
              <a:t>通常；</a:t>
            </a:r>
            <a:r>
              <a:rPr lang="en-US" altLang="zh-CN" sz="2400" dirty="0">
                <a:cs typeface="Times New Roman" panose="02020603050405020304" pitchFamily="18" charset="0"/>
              </a:rPr>
              <a:t>sometimes</a:t>
            </a:r>
            <a:r>
              <a:rPr lang="zh-CN" altLang="zh-CN" sz="2400" dirty="0">
                <a:cs typeface="Times New Roman" panose="02020603050405020304" pitchFamily="18" charset="0"/>
              </a:rPr>
              <a:t>有时。根据</a:t>
            </a:r>
            <a:r>
              <a:rPr lang="en-US" altLang="zh-CN" sz="2400" dirty="0">
                <a:cs typeface="Times New Roman" panose="02020603050405020304" pitchFamily="18" charset="0"/>
              </a:rPr>
              <a:t>“I stay at home all day”</a:t>
            </a:r>
            <a:r>
              <a:rPr lang="zh-CN" altLang="zh-CN" sz="2400" dirty="0">
                <a:cs typeface="Times New Roman" panose="02020603050405020304" pitchFamily="18" charset="0"/>
              </a:rPr>
              <a:t>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spc="-100" dirty="0">
                <a:cs typeface="Times New Roman" panose="02020603050405020304" pitchFamily="18" charset="0"/>
              </a:rPr>
              <a:t>此处是指她整天待在家里</a:t>
            </a:r>
            <a:r>
              <a:rPr lang="en-US" altLang="zh-CN" sz="2400" spc="-100" dirty="0">
                <a:cs typeface="Times New Roman" panose="02020603050405020304" pitchFamily="18" charset="0"/>
              </a:rPr>
              <a:t>,</a:t>
            </a:r>
            <a:r>
              <a:rPr lang="zh-CN" altLang="zh-CN" sz="2400" spc="-100" dirty="0">
                <a:cs typeface="Times New Roman" panose="02020603050405020304" pitchFamily="18" charset="0"/>
              </a:rPr>
              <a:t>所以</a:t>
            </a:r>
            <a:r>
              <a:rPr lang="en-US" altLang="zh-CN" sz="2400" spc="-1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spc="-100" dirty="0">
                <a:cs typeface="Times New Roman" panose="02020603050405020304" pitchFamily="18" charset="0"/>
              </a:rPr>
              <a:t>从不</a:t>
            </a:r>
            <a:r>
              <a:rPr lang="en-US" altLang="zh-CN" sz="2400" spc="-1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spc="-100" dirty="0">
                <a:cs typeface="Times New Roman" panose="02020603050405020304" pitchFamily="18" charset="0"/>
              </a:rPr>
              <a:t>用车。故选</a:t>
            </a:r>
            <a:r>
              <a:rPr lang="en-US" altLang="zh-CN" sz="2400" spc="-100" dirty="0">
                <a:cs typeface="Times New Roman" panose="02020603050405020304" pitchFamily="18" charset="0"/>
              </a:rPr>
              <a:t>A</a:t>
            </a:r>
            <a:r>
              <a:rPr lang="zh-CN" altLang="zh-CN" sz="2400" spc="-100" dirty="0">
                <a:cs typeface="Times New Roman" panose="02020603050405020304" pitchFamily="18" charset="0"/>
              </a:rPr>
              <a:t>。</a:t>
            </a:r>
            <a:endParaRPr lang="zh-CN" altLang="zh-CN" sz="900" spc="-1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67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“Michael, you gave me an expensive building for 50 people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plays or watch movies in it, but all my friends are dead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I’ve almost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hearing and I’m nearly blind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won’t use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 you all the same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create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record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59410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tried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cared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found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249289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3429000"/>
            <a:ext cx="1148121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13. 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考查动词辨析。</a:t>
            </a:r>
            <a:r>
              <a:rPr lang="en-US" altLang="zh-CN" sz="2400" dirty="0">
                <a:cs typeface="Times New Roman" panose="02020603050405020304" pitchFamily="18" charset="0"/>
              </a:rPr>
              <a:t>create</a:t>
            </a:r>
            <a:r>
              <a:rPr lang="zh-CN" altLang="zh-CN" sz="2400" dirty="0">
                <a:cs typeface="Times New Roman" panose="02020603050405020304" pitchFamily="18" charset="0"/>
              </a:rPr>
              <a:t>创造；</a:t>
            </a:r>
            <a:r>
              <a:rPr lang="en-US" altLang="zh-CN" sz="2400" dirty="0">
                <a:cs typeface="Times New Roman" panose="02020603050405020304" pitchFamily="18" charset="0"/>
              </a:rPr>
              <a:t>enjoy</a:t>
            </a:r>
            <a:r>
              <a:rPr lang="zh-CN" altLang="zh-CN" sz="2400" dirty="0">
                <a:cs typeface="Times New Roman" panose="02020603050405020304" pitchFamily="18" charset="0"/>
              </a:rPr>
              <a:t>欣赏；</a:t>
            </a:r>
            <a:r>
              <a:rPr lang="en-US" altLang="zh-CN" sz="2400" dirty="0">
                <a:cs typeface="Times New Roman" panose="02020603050405020304" pitchFamily="18" charset="0"/>
              </a:rPr>
              <a:t>bring</a:t>
            </a:r>
            <a:r>
              <a:rPr lang="zh-CN" altLang="zh-CN" sz="2400" dirty="0">
                <a:cs typeface="Times New Roman" panose="02020603050405020304" pitchFamily="18" charset="0"/>
              </a:rPr>
              <a:t>带来；</a:t>
            </a:r>
            <a:r>
              <a:rPr lang="en-US" altLang="zh-CN" sz="2400" dirty="0">
                <a:cs typeface="Times New Roman" panose="02020603050405020304" pitchFamily="18" charset="0"/>
              </a:rPr>
              <a:t>record</a:t>
            </a:r>
            <a:r>
              <a:rPr lang="zh-CN" altLang="zh-CN" sz="2400" dirty="0">
                <a:cs typeface="Times New Roman" panose="02020603050405020304" pitchFamily="18" charset="0"/>
              </a:rPr>
              <a:t>记录。根据</a:t>
            </a:r>
            <a:r>
              <a:rPr lang="en-US" altLang="zh-CN" sz="2400" dirty="0">
                <a:cs typeface="Times New Roman" panose="02020603050405020304" pitchFamily="18" charset="0"/>
              </a:rPr>
              <a:t>“plays or watch movies in it”</a:t>
            </a:r>
            <a:r>
              <a:rPr lang="zh-CN" altLang="zh-CN" sz="2400" dirty="0">
                <a:cs typeface="Times New Roman" panose="02020603050405020304" pitchFamily="18" charset="0"/>
              </a:rPr>
              <a:t>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此处是指她有一个可以供</a:t>
            </a:r>
            <a:r>
              <a:rPr lang="en-US" altLang="zh-CN" sz="2400" dirty="0">
                <a:cs typeface="Times New Roman" panose="02020603050405020304" pitchFamily="18" charset="0"/>
              </a:rPr>
              <a:t>50</a:t>
            </a:r>
            <a:r>
              <a:rPr lang="zh-CN" altLang="zh-CN" sz="2400" dirty="0">
                <a:cs typeface="Times New Roman" panose="02020603050405020304" pitchFamily="18" charset="0"/>
              </a:rPr>
              <a:t>人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欣赏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戏剧或看电影的建筑。故选</a:t>
            </a:r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38622" y="304950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65487" y="5085184"/>
            <a:ext cx="114812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14. 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考查动词辨析。</a:t>
            </a:r>
            <a:r>
              <a:rPr lang="en-US" altLang="zh-CN" sz="2400" dirty="0">
                <a:cs typeface="Times New Roman" panose="02020603050405020304" pitchFamily="18" charset="0"/>
              </a:rPr>
              <a:t>lose</a:t>
            </a:r>
            <a:r>
              <a:rPr lang="zh-CN" altLang="zh-CN" sz="2400" dirty="0">
                <a:cs typeface="Times New Roman" panose="02020603050405020304" pitchFamily="18" charset="0"/>
              </a:rPr>
              <a:t>失去；</a:t>
            </a:r>
            <a:r>
              <a:rPr lang="en-US" altLang="zh-CN" sz="2400" dirty="0">
                <a:cs typeface="Times New Roman" panose="02020603050405020304" pitchFamily="18" charset="0"/>
              </a:rPr>
              <a:t>try</a:t>
            </a:r>
            <a:r>
              <a:rPr lang="zh-CN" altLang="zh-CN" sz="2400" dirty="0">
                <a:cs typeface="Times New Roman" panose="02020603050405020304" pitchFamily="18" charset="0"/>
              </a:rPr>
              <a:t>尝试；</a:t>
            </a:r>
            <a:r>
              <a:rPr lang="en-US" altLang="zh-CN" sz="2400" dirty="0">
                <a:cs typeface="Times New Roman" panose="02020603050405020304" pitchFamily="18" charset="0"/>
              </a:rPr>
              <a:t>care</a:t>
            </a:r>
            <a:r>
              <a:rPr lang="zh-CN" altLang="zh-CN" sz="2400" dirty="0">
                <a:cs typeface="Times New Roman" panose="02020603050405020304" pitchFamily="18" charset="0"/>
              </a:rPr>
              <a:t>关心；</a:t>
            </a:r>
            <a:r>
              <a:rPr lang="en-US" altLang="zh-CN" sz="2400" dirty="0">
                <a:cs typeface="Times New Roman" panose="02020603050405020304" pitchFamily="18" charset="0"/>
              </a:rPr>
              <a:t>find</a:t>
            </a:r>
            <a:r>
              <a:rPr lang="zh-CN" altLang="zh-CN" sz="2400" dirty="0">
                <a:cs typeface="Times New Roman" panose="02020603050405020304" pitchFamily="18" charset="0"/>
              </a:rPr>
              <a:t>发现。根据</a:t>
            </a:r>
            <a:r>
              <a:rPr lang="en-US" altLang="zh-CN" sz="2400" dirty="0">
                <a:cs typeface="Times New Roman" panose="02020603050405020304" pitchFamily="18" charset="0"/>
              </a:rPr>
              <a:t>“I’m nearly blind”</a:t>
            </a:r>
            <a:r>
              <a:rPr lang="zh-CN" altLang="zh-CN" sz="2400" dirty="0">
                <a:cs typeface="Times New Roman" panose="02020603050405020304" pitchFamily="18" charset="0"/>
              </a:rPr>
              <a:t>及常识可知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此处是指她几乎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失去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了听力。故选</a:t>
            </a:r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78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“Dearest Melvin, you were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son to give me the gift that I really like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chicken tasted so delicious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liked it very much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 you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32250" algn="l"/>
                <a:tab pos="5130800" algn="l"/>
                <a:tab pos="58261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same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last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next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only</a:t>
            </a:r>
          </a:p>
        </p:txBody>
      </p:sp>
      <p:sp>
        <p:nvSpPr>
          <p:cNvPr id="6" name="矩形 5"/>
          <p:cNvSpPr/>
          <p:nvPr/>
        </p:nvSpPr>
        <p:spPr>
          <a:xfrm>
            <a:off x="838622" y="191683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65487" y="2420888"/>
            <a:ext cx="1148121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考查形容词辨析。</a:t>
            </a:r>
            <a:r>
              <a:rPr lang="en-US" altLang="zh-CN" sz="2400" dirty="0">
                <a:cs typeface="Times New Roman" panose="02020603050405020304" pitchFamily="18" charset="0"/>
              </a:rPr>
              <a:t>same</a:t>
            </a:r>
            <a:r>
              <a:rPr lang="zh-CN" altLang="zh-CN" sz="2400" dirty="0">
                <a:cs typeface="Times New Roman" panose="02020603050405020304" pitchFamily="18" charset="0"/>
              </a:rPr>
              <a:t>相同的；</a:t>
            </a:r>
            <a:r>
              <a:rPr lang="en-US" altLang="zh-CN" sz="2400" dirty="0">
                <a:cs typeface="Times New Roman" panose="02020603050405020304" pitchFamily="18" charset="0"/>
              </a:rPr>
              <a:t>last</a:t>
            </a:r>
            <a:r>
              <a:rPr lang="zh-CN" altLang="zh-CN" sz="2400" dirty="0">
                <a:cs typeface="Times New Roman" panose="02020603050405020304" pitchFamily="18" charset="0"/>
              </a:rPr>
              <a:t>最后的；</a:t>
            </a:r>
            <a:r>
              <a:rPr lang="en-US" altLang="zh-CN" sz="2400" dirty="0">
                <a:cs typeface="Times New Roman" panose="02020603050405020304" pitchFamily="18" charset="0"/>
              </a:rPr>
              <a:t>next</a:t>
            </a:r>
            <a:r>
              <a:rPr lang="zh-CN" altLang="zh-CN" sz="2400" dirty="0">
                <a:cs typeface="Times New Roman" panose="02020603050405020304" pitchFamily="18" charset="0"/>
              </a:rPr>
              <a:t>下一个的；</a:t>
            </a:r>
            <a:r>
              <a:rPr lang="en-US" altLang="zh-CN" sz="2400" dirty="0">
                <a:cs typeface="Times New Roman" panose="02020603050405020304" pitchFamily="18" charset="0"/>
              </a:rPr>
              <a:t>only</a:t>
            </a:r>
            <a:r>
              <a:rPr lang="zh-CN" altLang="zh-CN" sz="2400" dirty="0">
                <a:cs typeface="Times New Roman" panose="02020603050405020304" pitchFamily="18" charset="0"/>
              </a:rPr>
              <a:t>仅有的。根据下文</a:t>
            </a:r>
            <a:r>
              <a:rPr lang="en-US" altLang="zh-CN" sz="2400" dirty="0">
                <a:cs typeface="Times New Roman" panose="02020603050405020304" pitchFamily="18" charset="0"/>
              </a:rPr>
              <a:t>“the gift that I really like”</a:t>
            </a:r>
            <a:r>
              <a:rPr lang="zh-CN" altLang="zh-CN" sz="2400" dirty="0">
                <a:cs typeface="Times New Roman" panose="02020603050405020304" pitchFamily="18" charset="0"/>
              </a:rPr>
              <a:t>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此处是指他是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唯一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一个给她真正喜欢的礼物的儿子。故选</a:t>
            </a:r>
            <a:r>
              <a:rPr lang="en-US" altLang="zh-CN" sz="2400" dirty="0">
                <a:cs typeface="Times New Roman" panose="02020603050405020304" pitchFamily="18" charset="0"/>
              </a:rPr>
              <a:t>D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7503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1601" y="1025637"/>
            <a:ext cx="11484352" cy="2308324"/>
          </a:xfrm>
          <a:ln w="19050">
            <a:solidFill>
              <a:srgbClr val="00B0F0"/>
            </a:solidFill>
          </a:ln>
        </p:spPr>
        <p:txBody>
          <a:bodyPr/>
          <a:lstStyle/>
          <a:p>
            <a:pPr indent="1792288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完形填空三大解题原则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上下文呼应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对应下文的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huge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情感逻辑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体现母亲对实用礼物的特殊认可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生活常识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题老人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old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travel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是常见表达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315" y="764704"/>
            <a:ext cx="1672147" cy="504875"/>
          </a:xfrm>
          <a:prstGeom prst="rect">
            <a:avLst/>
          </a:prstGeom>
        </p:spPr>
      </p:pic>
      <p:sp>
        <p:nvSpPr>
          <p:cNvPr id="5" name="内容占位符 1"/>
          <p:cNvSpPr txBox="1"/>
          <p:nvPr/>
        </p:nvSpPr>
        <p:spPr bwMode="auto">
          <a:xfrm>
            <a:off x="360854" y="3568948"/>
            <a:ext cx="11485848" cy="2308324"/>
          </a:xfrm>
          <a:prstGeom prst="rect">
            <a:avLst/>
          </a:prstGeom>
          <a:solidFill>
            <a:srgbClr val="E1F4F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349375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高频错误提醒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题易误选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lawyer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需注意前文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businessman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parrot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需结合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的因果关系。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hearing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是固定搭配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易被其他动词干扰。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易错警示.eps" descr="id:214748692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3711138"/>
            <a:ext cx="1241425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384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2308324"/>
          </a:xfrm>
        </p:spPr>
        <p:txBody>
          <a:bodyPr/>
          <a:lstStyle/>
          <a:p>
            <a:pPr indent="1792288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本文讲述了一家四兄弟为远在他乡的母亲送礼物的故事。四兄弟在各自的领域取得了成功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他们在一次聚餐后讨论起送给母亲的礼物。每个人根据自己的理解和母亲的喜好送出了不同的礼物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但母亲在回信中表达了对这些礼物的真实感受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其中最小的儿子送的礼物最得母亲的心。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4759" y="2495695"/>
            <a:ext cx="1580007" cy="38557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408" y="992451"/>
            <a:ext cx="10605597" cy="1166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70898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Four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brothers left home for college, and they became successful doctors and lawyers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律师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years later, they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having dinner together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discussed the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gave their mother who lived far away in another city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first said, “I had a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house built for Mama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second said, “I had my Mercedes-Benz dealer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经销商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send a car to her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third said, “I built a beautiful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Mama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fourth said, “You know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Mama loved reading poems and you know she can’t read anymore because she can’t see very well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met a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who had a parrot that can recite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背诵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poems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took him 12 years to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to speak and he makes his living by renting it out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had to pay him $100,000 a year for twenty years,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worth it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On hearing that, the other brothers were impressed by his good thought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fought	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talked	C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studied	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slept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6614" y="4941168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55392" y="5341278"/>
            <a:ext cx="1148121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 dirty="0">
                <a:cs typeface="Times New Roman" panose="02020603050405020304" pitchFamily="18" charset="0"/>
              </a:rPr>
              <a:t>[</a:t>
            </a:r>
            <a:r>
              <a:rPr lang="zh-CN" altLang="zh-CN" sz="20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dirty="0">
                <a:cs typeface="Times New Roman" panose="02020603050405020304" pitchFamily="18" charset="0"/>
              </a:rPr>
              <a:t>]</a:t>
            </a:r>
            <a:r>
              <a:rPr lang="zh-CN" altLang="zh-CN" sz="2000" dirty="0">
                <a:cs typeface="Times New Roman" panose="02020603050405020304" pitchFamily="18" charset="0"/>
              </a:rPr>
              <a:t>考查动词辨析。</a:t>
            </a:r>
            <a:r>
              <a:rPr lang="en-US" altLang="zh-CN" sz="2000" dirty="0">
                <a:cs typeface="Times New Roman" panose="02020603050405020304" pitchFamily="18" charset="0"/>
              </a:rPr>
              <a:t>fight</a:t>
            </a:r>
            <a:r>
              <a:rPr lang="zh-CN" altLang="zh-CN" sz="2000" dirty="0">
                <a:cs typeface="Times New Roman" panose="02020603050405020304" pitchFamily="18" charset="0"/>
              </a:rPr>
              <a:t>战斗；</a:t>
            </a:r>
            <a:r>
              <a:rPr lang="en-US" altLang="zh-CN" sz="2000" dirty="0">
                <a:cs typeface="Times New Roman" panose="02020603050405020304" pitchFamily="18" charset="0"/>
              </a:rPr>
              <a:t>talk</a:t>
            </a:r>
            <a:r>
              <a:rPr lang="zh-CN" altLang="zh-CN" sz="2000" dirty="0">
                <a:cs typeface="Times New Roman" panose="02020603050405020304" pitchFamily="18" charset="0"/>
              </a:rPr>
              <a:t>谈话；</a:t>
            </a:r>
            <a:r>
              <a:rPr lang="en-US" altLang="zh-CN" sz="2000" dirty="0">
                <a:cs typeface="Times New Roman" panose="02020603050405020304" pitchFamily="18" charset="0"/>
              </a:rPr>
              <a:t>study</a:t>
            </a:r>
            <a:r>
              <a:rPr lang="zh-CN" altLang="zh-CN" sz="2000" dirty="0">
                <a:cs typeface="Times New Roman" panose="02020603050405020304" pitchFamily="18" charset="0"/>
              </a:rPr>
              <a:t>学习；</a:t>
            </a:r>
            <a:r>
              <a:rPr lang="en-US" altLang="zh-CN" sz="2000" dirty="0">
                <a:cs typeface="Times New Roman" panose="02020603050405020304" pitchFamily="18" charset="0"/>
              </a:rPr>
              <a:t>sleep</a:t>
            </a:r>
            <a:r>
              <a:rPr lang="zh-CN" altLang="zh-CN" sz="2000" dirty="0">
                <a:cs typeface="Times New Roman" panose="02020603050405020304" pitchFamily="18" charset="0"/>
              </a:rPr>
              <a:t>睡觉。根据</a:t>
            </a:r>
            <a:r>
              <a:rPr lang="en-US" altLang="zh-CN" sz="2000" dirty="0">
                <a:cs typeface="Times New Roman" panose="02020603050405020304" pitchFamily="18" charset="0"/>
              </a:rPr>
              <a:t>“They discussed”</a:t>
            </a:r>
            <a:r>
              <a:rPr lang="zh-CN" altLang="zh-CN" sz="2000" dirty="0">
                <a:cs typeface="Times New Roman" panose="02020603050405020304" pitchFamily="18" charset="0"/>
              </a:rPr>
              <a:t>可知</a:t>
            </a:r>
            <a:r>
              <a:rPr lang="en-US" altLang="zh-CN" sz="2000" dirty="0"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cs typeface="Times New Roman" panose="02020603050405020304" pitchFamily="18" charset="0"/>
              </a:rPr>
              <a:t>此处是指他们在一起吃饭后</a:t>
            </a:r>
            <a:r>
              <a:rPr lang="en-US" altLang="zh-CN" sz="2000" dirty="0">
                <a:cs typeface="Times New Roman" panose="02020603050405020304" pitchFamily="18" charset="0"/>
              </a:rPr>
              <a:t>“</a:t>
            </a:r>
            <a:r>
              <a:rPr lang="zh-CN" altLang="zh-CN" sz="2000" dirty="0">
                <a:cs typeface="Times New Roman" panose="02020603050405020304" pitchFamily="18" charset="0"/>
              </a:rPr>
              <a:t>交谈</a:t>
            </a:r>
            <a:r>
              <a:rPr lang="en-US" altLang="zh-CN" sz="2000" dirty="0">
                <a:cs typeface="Times New Roman" panose="02020603050405020304" pitchFamily="18" charset="0"/>
              </a:rPr>
              <a:t>”</a:t>
            </a:r>
            <a:r>
              <a:rPr lang="zh-CN" altLang="zh-CN" sz="2000" dirty="0">
                <a:cs typeface="Times New Roman" panose="02020603050405020304" pitchFamily="18" charset="0"/>
              </a:rPr>
              <a:t>。故选</a:t>
            </a:r>
            <a:r>
              <a:rPr lang="en-US" altLang="zh-CN" sz="2000" dirty="0">
                <a:cs typeface="Times New Roman" panose="02020603050405020304" pitchFamily="18" charset="0"/>
              </a:rPr>
              <a:t>B</a:t>
            </a:r>
            <a:r>
              <a:rPr lang="zh-CN" altLang="zh-CN" sz="20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9168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70898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Four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brothers left home for college, and they became successful doctors and lawyers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律师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years later, they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having dinner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discussed the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gave their mother who lived far away in another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first said, “I had a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house built for Mama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second said, “I had my Mercedes-Benz dealer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经销商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send a car to her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third said, “I built a beautiful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Mama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fourth said, “You know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Mama loved reading poems and you know she can’t read anymore because she can’t see very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met a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who had a parrot that can recite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背诵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poems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took him 12 years to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to speak and he makes his living by renting it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had to pay him $100,000 a year for twenty years,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worth it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On hearing that, the other brothers were impressed by his good thought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gifts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chances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wishes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hopes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6614" y="4941168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5311855"/>
            <a:ext cx="1148121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 dirty="0">
                <a:cs typeface="Times New Roman" panose="02020603050405020304" pitchFamily="18" charset="0"/>
              </a:rPr>
              <a:t>[</a:t>
            </a:r>
            <a:r>
              <a:rPr lang="zh-CN" altLang="zh-CN" sz="20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dirty="0">
                <a:cs typeface="Times New Roman" panose="02020603050405020304" pitchFamily="18" charset="0"/>
              </a:rPr>
              <a:t>]</a:t>
            </a:r>
            <a:r>
              <a:rPr lang="zh-CN" altLang="zh-CN" sz="2000" dirty="0">
                <a:cs typeface="Times New Roman" panose="02020603050405020304" pitchFamily="18" charset="0"/>
              </a:rPr>
              <a:t>考查名词辨析。</a:t>
            </a:r>
            <a:r>
              <a:rPr lang="en-US" altLang="zh-CN" sz="2000" dirty="0">
                <a:cs typeface="Times New Roman" panose="02020603050405020304" pitchFamily="18" charset="0"/>
              </a:rPr>
              <a:t>gift</a:t>
            </a:r>
            <a:r>
              <a:rPr lang="zh-CN" altLang="zh-CN" sz="2000" dirty="0">
                <a:cs typeface="Times New Roman" panose="02020603050405020304" pitchFamily="18" charset="0"/>
              </a:rPr>
              <a:t>礼物；</a:t>
            </a:r>
            <a:r>
              <a:rPr lang="en-US" altLang="zh-CN" sz="2000" dirty="0">
                <a:cs typeface="Times New Roman" panose="02020603050405020304" pitchFamily="18" charset="0"/>
              </a:rPr>
              <a:t>chance</a:t>
            </a:r>
            <a:r>
              <a:rPr lang="zh-CN" altLang="zh-CN" sz="2000" dirty="0">
                <a:cs typeface="Times New Roman" panose="02020603050405020304" pitchFamily="18" charset="0"/>
              </a:rPr>
              <a:t>机会；</a:t>
            </a:r>
            <a:r>
              <a:rPr lang="en-US" altLang="zh-CN" sz="2000" dirty="0">
                <a:cs typeface="Times New Roman" panose="02020603050405020304" pitchFamily="18" charset="0"/>
              </a:rPr>
              <a:t>wish</a:t>
            </a:r>
            <a:r>
              <a:rPr lang="zh-CN" altLang="zh-CN" sz="2000" dirty="0">
                <a:cs typeface="Times New Roman" panose="02020603050405020304" pitchFamily="18" charset="0"/>
              </a:rPr>
              <a:t>愿望；</a:t>
            </a:r>
            <a:r>
              <a:rPr lang="en-US" altLang="zh-CN" sz="2000" dirty="0">
                <a:cs typeface="Times New Roman" panose="02020603050405020304" pitchFamily="18" charset="0"/>
              </a:rPr>
              <a:t>hope</a:t>
            </a:r>
            <a:r>
              <a:rPr lang="zh-CN" altLang="zh-CN" sz="2000" dirty="0">
                <a:cs typeface="Times New Roman" panose="02020603050405020304" pitchFamily="18" charset="0"/>
              </a:rPr>
              <a:t>希望。根据下文四兄弟各自给母亲的礼物可知</a:t>
            </a:r>
            <a:r>
              <a:rPr lang="en-US" altLang="zh-CN" sz="2000" dirty="0"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cs typeface="Times New Roman" panose="02020603050405020304" pitchFamily="18" charset="0"/>
              </a:rPr>
              <a:t>此处是指他们讨论给住在另一个城市的母亲的</a:t>
            </a:r>
            <a:r>
              <a:rPr lang="en-US" altLang="zh-CN" sz="2000" dirty="0">
                <a:cs typeface="Times New Roman" panose="02020603050405020304" pitchFamily="18" charset="0"/>
              </a:rPr>
              <a:t>“</a:t>
            </a:r>
            <a:r>
              <a:rPr lang="zh-CN" altLang="zh-CN" sz="2000" dirty="0">
                <a:cs typeface="Times New Roman" panose="02020603050405020304" pitchFamily="18" charset="0"/>
              </a:rPr>
              <a:t>礼物</a:t>
            </a:r>
            <a:r>
              <a:rPr lang="en-US" altLang="zh-CN" sz="2000" dirty="0">
                <a:cs typeface="Times New Roman" panose="02020603050405020304" pitchFamily="18" charset="0"/>
              </a:rPr>
              <a:t>”</a:t>
            </a:r>
            <a:r>
              <a:rPr lang="zh-CN" altLang="zh-CN" sz="2000" dirty="0">
                <a:cs typeface="Times New Roman" panose="02020603050405020304" pitchFamily="18" charset="0"/>
              </a:rPr>
              <a:t>。故选</a:t>
            </a:r>
            <a:r>
              <a:rPr lang="en-US" altLang="zh-CN" sz="2000" dirty="0">
                <a:cs typeface="Times New Roman" panose="02020603050405020304" pitchFamily="18" charset="0"/>
              </a:rPr>
              <a:t>A</a:t>
            </a:r>
            <a:r>
              <a:rPr lang="zh-CN" altLang="zh-CN" sz="20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70898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Four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brothers left home for college, and they became successful doctors and lawyers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律师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years later, they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having dinner together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discussed the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gave their mother who lived far away in another city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first said, “I had a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house built for Mama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second said, “I had my Mercedes-Benz dealer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经销商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send a car to her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third said, “I built a beautiful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Mama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fourth said, “You know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Mama loved reading poems and you know she can’t read anymore because she can’t see very well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met a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who had a parrot that can recite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背诵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poems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took him 12 years to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to speak and he makes his living by renting it out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had to pay him $100,000 a year for twenty years,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worth it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On hearing that, the other brothers were impressed by his good thought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                  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	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lonely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6614" y="4941168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5329869"/>
            <a:ext cx="1148121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 dirty="0">
                <a:cs typeface="Times New Roman" panose="02020603050405020304" pitchFamily="18" charset="0"/>
              </a:rPr>
              <a:t>[</a:t>
            </a:r>
            <a:r>
              <a:rPr lang="zh-CN" altLang="zh-CN" sz="20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dirty="0">
                <a:cs typeface="Times New Roman" panose="02020603050405020304" pitchFamily="18" charset="0"/>
              </a:rPr>
              <a:t>]</a:t>
            </a:r>
            <a:r>
              <a:rPr lang="zh-CN" altLang="zh-CN" sz="2000" dirty="0">
                <a:cs typeface="Times New Roman" panose="02020603050405020304" pitchFamily="18" charset="0"/>
              </a:rPr>
              <a:t>考查形容词辨析。</a:t>
            </a:r>
            <a:r>
              <a:rPr lang="en-US" altLang="zh-CN" sz="2000" dirty="0">
                <a:cs typeface="Times New Roman" panose="02020603050405020304" pitchFamily="18" charset="0"/>
              </a:rPr>
              <a:t>warm</a:t>
            </a:r>
            <a:r>
              <a:rPr lang="zh-CN" altLang="zh-CN" sz="2000" dirty="0">
                <a:cs typeface="Times New Roman" panose="02020603050405020304" pitchFamily="18" charset="0"/>
              </a:rPr>
              <a:t>温暖的；</a:t>
            </a:r>
            <a:r>
              <a:rPr lang="en-US" altLang="zh-CN" sz="2000" dirty="0">
                <a:cs typeface="Times New Roman" panose="02020603050405020304" pitchFamily="18" charset="0"/>
              </a:rPr>
              <a:t>big</a:t>
            </a:r>
            <a:r>
              <a:rPr lang="zh-CN" altLang="zh-CN" sz="2000" dirty="0">
                <a:cs typeface="Times New Roman" panose="02020603050405020304" pitchFamily="18" charset="0"/>
              </a:rPr>
              <a:t>大的；</a:t>
            </a:r>
            <a:r>
              <a:rPr lang="en-US" altLang="zh-CN" sz="2000" dirty="0">
                <a:cs typeface="Times New Roman" panose="02020603050405020304" pitchFamily="18" charset="0"/>
              </a:rPr>
              <a:t>safe</a:t>
            </a:r>
            <a:r>
              <a:rPr lang="zh-CN" altLang="zh-CN" sz="2000" dirty="0">
                <a:cs typeface="Times New Roman" panose="02020603050405020304" pitchFamily="18" charset="0"/>
              </a:rPr>
              <a:t>安全的；</a:t>
            </a:r>
            <a:r>
              <a:rPr lang="en-US" altLang="zh-CN" sz="2000" dirty="0">
                <a:cs typeface="Times New Roman" panose="02020603050405020304" pitchFamily="18" charset="0"/>
              </a:rPr>
              <a:t>lonely</a:t>
            </a:r>
            <a:r>
              <a:rPr lang="zh-CN" altLang="zh-CN" sz="2000" dirty="0">
                <a:cs typeface="Times New Roman" panose="02020603050405020304" pitchFamily="18" charset="0"/>
              </a:rPr>
              <a:t>孤独的。根据下文</a:t>
            </a:r>
            <a:r>
              <a:rPr lang="en-US" altLang="zh-CN" sz="2000" dirty="0">
                <a:cs typeface="Times New Roman" panose="02020603050405020304" pitchFamily="18" charset="0"/>
              </a:rPr>
              <a:t>“The house you built is so huge”</a:t>
            </a:r>
            <a:r>
              <a:rPr lang="zh-CN" altLang="zh-CN" sz="2000" dirty="0">
                <a:cs typeface="Times New Roman" panose="02020603050405020304" pitchFamily="18" charset="0"/>
              </a:rPr>
              <a:t>可知</a:t>
            </a:r>
            <a:r>
              <a:rPr lang="en-US" altLang="zh-CN" sz="2000" dirty="0"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cs typeface="Times New Roman" panose="02020603050405020304" pitchFamily="18" charset="0"/>
              </a:rPr>
              <a:t>此处是指他给母亲建了一座</a:t>
            </a:r>
            <a:r>
              <a:rPr lang="en-US" altLang="zh-CN" sz="2000" dirty="0">
                <a:cs typeface="Times New Roman" panose="02020603050405020304" pitchFamily="18" charset="0"/>
              </a:rPr>
              <a:t>“</a:t>
            </a:r>
            <a:r>
              <a:rPr lang="zh-CN" altLang="zh-CN" sz="2000" dirty="0">
                <a:cs typeface="Times New Roman" panose="02020603050405020304" pitchFamily="18" charset="0"/>
              </a:rPr>
              <a:t>大</a:t>
            </a:r>
            <a:r>
              <a:rPr lang="en-US" altLang="zh-CN" sz="2000" dirty="0">
                <a:cs typeface="Times New Roman" panose="02020603050405020304" pitchFamily="18" charset="0"/>
              </a:rPr>
              <a:t>”</a:t>
            </a:r>
            <a:r>
              <a:rPr lang="zh-CN" altLang="zh-CN" sz="2000" dirty="0">
                <a:cs typeface="Times New Roman" panose="02020603050405020304" pitchFamily="18" charset="0"/>
              </a:rPr>
              <a:t>房子。故选</a:t>
            </a:r>
            <a:r>
              <a:rPr lang="en-US" altLang="zh-CN" sz="2000" dirty="0">
                <a:cs typeface="Times New Roman" panose="02020603050405020304" pitchFamily="18" charset="0"/>
              </a:rPr>
              <a:t>B</a:t>
            </a:r>
            <a:r>
              <a:rPr lang="zh-CN" altLang="zh-CN" sz="20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0670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70898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Four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brothers left home for college, and they became successful doctors and lawyers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律师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years later, they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having dinner together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discussed the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gave their mother who lived far away in another city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first said, “I had a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house built for Mama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second said, “I had my Mercedes-Benz dealer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经销商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send a car to her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third said, “I built a beautiful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Mama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fourth said, “You know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Mama loved reading poems and you know she can’t read anymore because she can’t see very well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met a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who had a parrot that can recite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背诵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poems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took him 12 years to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to speak and he makes his living by renting it out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had to pay him $100,000 a year for twenty years,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worth it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On hearing that, the other brothers were impressed by his good thought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defTabSz="1085850" hangingPunct="0">
              <a:spcAft>
                <a:spcPts val="0"/>
              </a:spcAft>
              <a:tabLst>
                <a:tab pos="3681413" algn="l"/>
                <a:tab pos="6189663" algn="l"/>
              </a:tabLst>
            </a:pP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station	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museum	C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library	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theater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6614" y="4941168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5338506"/>
            <a:ext cx="1148121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 dirty="0">
                <a:cs typeface="Times New Roman" panose="02020603050405020304" pitchFamily="18" charset="0"/>
              </a:rPr>
              <a:t>[</a:t>
            </a:r>
            <a:r>
              <a:rPr lang="zh-CN" altLang="zh-CN" sz="20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dirty="0">
                <a:cs typeface="Times New Roman" panose="02020603050405020304" pitchFamily="18" charset="0"/>
              </a:rPr>
              <a:t>]</a:t>
            </a:r>
            <a:r>
              <a:rPr lang="zh-CN" altLang="zh-CN" sz="2000" dirty="0">
                <a:cs typeface="Times New Roman" panose="02020603050405020304" pitchFamily="18" charset="0"/>
              </a:rPr>
              <a:t>考查名词辨析。</a:t>
            </a:r>
            <a:r>
              <a:rPr lang="en-US" altLang="zh-CN" sz="2000" dirty="0">
                <a:cs typeface="Times New Roman" panose="02020603050405020304" pitchFamily="18" charset="0"/>
              </a:rPr>
              <a:t>station</a:t>
            </a:r>
            <a:r>
              <a:rPr lang="zh-CN" altLang="zh-CN" sz="2000" dirty="0">
                <a:cs typeface="Times New Roman" panose="02020603050405020304" pitchFamily="18" charset="0"/>
              </a:rPr>
              <a:t>车站；</a:t>
            </a:r>
            <a:r>
              <a:rPr lang="en-US" altLang="zh-CN" sz="2000" dirty="0">
                <a:cs typeface="Times New Roman" panose="02020603050405020304" pitchFamily="18" charset="0"/>
              </a:rPr>
              <a:t>museum</a:t>
            </a:r>
            <a:r>
              <a:rPr lang="zh-CN" altLang="zh-CN" sz="2000" dirty="0">
                <a:cs typeface="Times New Roman" panose="02020603050405020304" pitchFamily="18" charset="0"/>
              </a:rPr>
              <a:t>博物馆；</a:t>
            </a:r>
            <a:r>
              <a:rPr lang="en-US" altLang="zh-CN" sz="2000" dirty="0">
                <a:cs typeface="Times New Roman" panose="02020603050405020304" pitchFamily="18" charset="0"/>
              </a:rPr>
              <a:t>library</a:t>
            </a:r>
            <a:r>
              <a:rPr lang="zh-CN" altLang="zh-CN" sz="2000" dirty="0">
                <a:cs typeface="Times New Roman" panose="02020603050405020304" pitchFamily="18" charset="0"/>
              </a:rPr>
              <a:t>图书馆；</a:t>
            </a:r>
            <a:r>
              <a:rPr lang="en-US" altLang="zh-CN" sz="2000" dirty="0">
                <a:cs typeface="Times New Roman" panose="02020603050405020304" pitchFamily="18" charset="0"/>
              </a:rPr>
              <a:t>theater</a:t>
            </a:r>
            <a:r>
              <a:rPr lang="zh-CN" altLang="zh-CN" sz="2000" dirty="0">
                <a:cs typeface="Times New Roman" panose="02020603050405020304" pitchFamily="18" charset="0"/>
              </a:rPr>
              <a:t>剧院。根据下文</a:t>
            </a:r>
            <a:r>
              <a:rPr lang="en-US" altLang="zh-CN" sz="2000" dirty="0">
                <a:cs typeface="Times New Roman" panose="02020603050405020304" pitchFamily="18" charset="0"/>
              </a:rPr>
              <a:t>“for 50 people to ... plays or watch movies in it”</a:t>
            </a:r>
            <a:r>
              <a:rPr lang="zh-CN" altLang="zh-CN" sz="2000" dirty="0">
                <a:cs typeface="Times New Roman" panose="02020603050405020304" pitchFamily="18" charset="0"/>
              </a:rPr>
              <a:t>可知</a:t>
            </a:r>
            <a:r>
              <a:rPr lang="en-US" altLang="zh-CN" sz="2000" dirty="0"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cs typeface="Times New Roman" panose="02020603050405020304" pitchFamily="18" charset="0"/>
              </a:rPr>
              <a:t>此处是指他为母亲建了一座</a:t>
            </a:r>
            <a:r>
              <a:rPr lang="en-US" altLang="zh-CN" sz="2000" dirty="0">
                <a:cs typeface="Times New Roman" panose="02020603050405020304" pitchFamily="18" charset="0"/>
              </a:rPr>
              <a:t>“</a:t>
            </a:r>
            <a:r>
              <a:rPr lang="zh-CN" altLang="zh-CN" sz="2000" dirty="0">
                <a:cs typeface="Times New Roman" panose="02020603050405020304" pitchFamily="18" charset="0"/>
              </a:rPr>
              <a:t>剧院</a:t>
            </a:r>
            <a:r>
              <a:rPr lang="en-US" altLang="zh-CN" sz="2000" dirty="0">
                <a:cs typeface="Times New Roman" panose="02020603050405020304" pitchFamily="18" charset="0"/>
              </a:rPr>
              <a:t>”</a:t>
            </a:r>
            <a:r>
              <a:rPr lang="zh-CN" altLang="zh-CN" sz="2000" dirty="0">
                <a:cs typeface="Times New Roman" panose="02020603050405020304" pitchFamily="18" charset="0"/>
              </a:rPr>
              <a:t>。故选</a:t>
            </a:r>
            <a:r>
              <a:rPr lang="en-US" altLang="zh-CN" sz="2000" dirty="0">
                <a:cs typeface="Times New Roman" panose="02020603050405020304" pitchFamily="18" charset="0"/>
              </a:rPr>
              <a:t>D</a:t>
            </a:r>
            <a:r>
              <a:rPr lang="zh-CN" altLang="zh-CN" sz="20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4225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050404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Four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brothers left home for college, and they became successful doctors and lawyers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律师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years later, they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having dinner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discussed the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gave their mother who lived far away in another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first said, “I had a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house built for Mama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second said, “I had my Mercedes-Benz dealer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经销商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send a car to her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third said, “I built a beautiful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Mama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fourth said, “You know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Mama loved reading poems and you know she can’t read anymore because she can’t see very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met a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who had a parrot that can recite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背诵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poems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took him 12 years to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to speak and he makes his living by renting it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had to pay him $100,000 a year for twenty years,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worth it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On hearing that, the other brothers were impressed by his good thought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defTabSz="1085850" hangingPunct="0">
              <a:lnSpc>
                <a:spcPct val="130000"/>
              </a:lnSpc>
              <a:spcAft>
                <a:spcPts val="0"/>
              </a:spcAft>
              <a:tabLst>
                <a:tab pos="3681413" algn="l"/>
                <a:tab pos="6189663" algn="l"/>
              </a:tab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6614" y="4360202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4742459"/>
            <a:ext cx="11481215" cy="1249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000" dirty="0">
                <a:cs typeface="Times New Roman" panose="02020603050405020304" pitchFamily="18" charset="0"/>
              </a:rPr>
              <a:t>[</a:t>
            </a:r>
            <a:r>
              <a:rPr lang="zh-CN" altLang="zh-CN" sz="20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dirty="0">
                <a:cs typeface="Times New Roman" panose="02020603050405020304" pitchFamily="18" charset="0"/>
              </a:rPr>
              <a:t>]</a:t>
            </a:r>
            <a:r>
              <a:rPr lang="zh-CN" altLang="zh-CN" sz="2000" dirty="0">
                <a:cs typeface="Times New Roman" panose="02020603050405020304" pitchFamily="18" charset="0"/>
              </a:rPr>
              <a:t>考查疑问词辨析。</a:t>
            </a:r>
            <a:r>
              <a:rPr lang="en-US" altLang="zh-CN" sz="2000" dirty="0">
                <a:cs typeface="Times New Roman" panose="02020603050405020304" pitchFamily="18" charset="0"/>
              </a:rPr>
              <a:t>what</a:t>
            </a:r>
            <a:r>
              <a:rPr lang="zh-CN" altLang="zh-CN" sz="2000" dirty="0">
                <a:cs typeface="Times New Roman" panose="02020603050405020304" pitchFamily="18" charset="0"/>
              </a:rPr>
              <a:t>什么；</a:t>
            </a:r>
            <a:r>
              <a:rPr lang="en-US" altLang="zh-CN" sz="2000" dirty="0">
                <a:cs typeface="Times New Roman" panose="02020603050405020304" pitchFamily="18" charset="0"/>
              </a:rPr>
              <a:t>where</a:t>
            </a:r>
            <a:r>
              <a:rPr lang="zh-CN" altLang="zh-CN" sz="2000" dirty="0">
                <a:cs typeface="Times New Roman" panose="02020603050405020304" pitchFamily="18" charset="0"/>
              </a:rPr>
              <a:t>何地；</a:t>
            </a:r>
            <a:r>
              <a:rPr lang="en-US" altLang="zh-CN" sz="2000" dirty="0">
                <a:cs typeface="Times New Roman" panose="02020603050405020304" pitchFamily="18" charset="0"/>
              </a:rPr>
              <a:t>why</a:t>
            </a:r>
            <a:r>
              <a:rPr lang="zh-CN" altLang="zh-CN" sz="2000" dirty="0">
                <a:cs typeface="Times New Roman" panose="02020603050405020304" pitchFamily="18" charset="0"/>
              </a:rPr>
              <a:t>为什么；</a:t>
            </a:r>
            <a:r>
              <a:rPr lang="en-US" altLang="zh-CN" sz="2000" dirty="0">
                <a:cs typeface="Times New Roman" panose="02020603050405020304" pitchFamily="18" charset="0"/>
              </a:rPr>
              <a:t>when</a:t>
            </a:r>
            <a:r>
              <a:rPr lang="zh-CN" altLang="zh-CN" sz="2000" dirty="0">
                <a:cs typeface="Times New Roman" panose="02020603050405020304" pitchFamily="18" charset="0"/>
              </a:rPr>
              <a:t>何时。根据</a:t>
            </a:r>
            <a:r>
              <a:rPr lang="en-US" altLang="zh-CN" sz="2000" dirty="0">
                <a:cs typeface="Times New Roman" panose="02020603050405020304" pitchFamily="18" charset="0"/>
              </a:rPr>
              <a:t>“Mama loved reading poems and you know she can’t read anymore because she can’t see very well”</a:t>
            </a:r>
            <a:r>
              <a:rPr lang="zh-CN" altLang="zh-CN" sz="2000" dirty="0">
                <a:cs typeface="Times New Roman" panose="02020603050405020304" pitchFamily="18" charset="0"/>
              </a:rPr>
              <a:t>可知</a:t>
            </a:r>
            <a:r>
              <a:rPr lang="en-US" altLang="zh-CN" sz="2000" dirty="0"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cs typeface="Times New Roman" panose="02020603050405020304" pitchFamily="18" charset="0"/>
              </a:rPr>
              <a:t>此处是说他知道妈妈</a:t>
            </a:r>
            <a:r>
              <a:rPr lang="zh-CN" altLang="zh-CN" sz="2000" spc="-100" dirty="0">
                <a:cs typeface="Times New Roman" panose="02020603050405020304" pitchFamily="18" charset="0"/>
              </a:rPr>
              <a:t>喜欢读诗</a:t>
            </a:r>
            <a:r>
              <a:rPr lang="en-US" altLang="zh-CN" sz="2000" spc="-100" dirty="0">
                <a:cs typeface="Times New Roman" panose="02020603050405020304" pitchFamily="18" charset="0"/>
              </a:rPr>
              <a:t>,</a:t>
            </a:r>
            <a:r>
              <a:rPr lang="zh-CN" altLang="zh-CN" sz="2000" spc="-100" dirty="0">
                <a:cs typeface="Times New Roman" panose="02020603050405020304" pitchFamily="18" charset="0"/>
              </a:rPr>
              <a:t>也知道她不能再读了</a:t>
            </a:r>
            <a:r>
              <a:rPr lang="en-US" altLang="zh-CN" sz="2000" spc="-100" dirty="0">
                <a:cs typeface="Times New Roman" panose="02020603050405020304" pitchFamily="18" charset="0"/>
              </a:rPr>
              <a:t>,</a:t>
            </a:r>
            <a:r>
              <a:rPr lang="zh-CN" altLang="zh-CN" sz="2000" spc="-100" dirty="0">
                <a:cs typeface="Times New Roman" panose="02020603050405020304" pitchFamily="18" charset="0"/>
              </a:rPr>
              <a:t>因为她看不清东西了</a:t>
            </a:r>
            <a:r>
              <a:rPr lang="en-US" altLang="zh-CN" sz="2000" spc="-100" dirty="0">
                <a:cs typeface="Times New Roman" panose="02020603050405020304" pitchFamily="18" charset="0"/>
              </a:rPr>
              <a:t>,</a:t>
            </a:r>
            <a:r>
              <a:rPr lang="zh-CN" altLang="zh-CN" sz="2000" spc="-100" dirty="0">
                <a:cs typeface="Times New Roman" panose="02020603050405020304" pitchFamily="18" charset="0"/>
              </a:rPr>
              <a:t>这就是</a:t>
            </a:r>
            <a:r>
              <a:rPr lang="en-US" altLang="zh-CN" sz="2000" spc="-100" dirty="0">
                <a:cs typeface="Times New Roman" panose="02020603050405020304" pitchFamily="18" charset="0"/>
              </a:rPr>
              <a:t>“</a:t>
            </a:r>
            <a:r>
              <a:rPr lang="zh-CN" altLang="zh-CN" sz="2000" spc="-100" dirty="0">
                <a:cs typeface="Times New Roman" panose="02020603050405020304" pitchFamily="18" charset="0"/>
              </a:rPr>
              <a:t>为什么</a:t>
            </a:r>
            <a:r>
              <a:rPr lang="en-US" altLang="zh-CN" sz="2000" spc="-100" dirty="0">
                <a:cs typeface="Times New Roman" panose="02020603050405020304" pitchFamily="18" charset="0"/>
              </a:rPr>
              <a:t>”</a:t>
            </a:r>
            <a:r>
              <a:rPr lang="zh-CN" altLang="zh-CN" sz="2000" spc="-100" dirty="0">
                <a:cs typeface="Times New Roman" panose="02020603050405020304" pitchFamily="18" charset="0"/>
              </a:rPr>
              <a:t>他要给母亲送这个礼物。故选</a:t>
            </a:r>
            <a:r>
              <a:rPr lang="en-US" altLang="zh-CN" sz="2000" spc="-100" dirty="0">
                <a:cs typeface="Times New Roman" panose="02020603050405020304" pitchFamily="18" charset="0"/>
              </a:rPr>
              <a:t>C</a:t>
            </a:r>
            <a:r>
              <a:rPr lang="zh-CN" altLang="zh-CN" sz="2000" spc="-100" dirty="0">
                <a:cs typeface="Times New Roman" panose="02020603050405020304" pitchFamily="18" charset="0"/>
              </a:rPr>
              <a:t>。</a:t>
            </a:r>
            <a:endParaRPr lang="zh-CN" altLang="zh-CN" sz="900" spc="-1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3998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70898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Four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brothers left home for college, and they became successful doctors and lawyers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律师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years later, they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having dinner together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discussed the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gave their mother who lived far away in another city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first said, “I had a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house built for Mama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second said, “I had my Mercedes-Benz dealer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经销商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send a car to her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third said, “I built a beautiful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Mama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fourth said, “You know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Mama loved reading poems and you know she can’t read anymore because she can’t see very well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met a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who had a parrot that can recite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背诵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poems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took him 12 years to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to speak and he makes his living by renting it out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had to pay him $100,000 a year for twenty years,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worth it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On hearing that, the other brothers were impressed by his good thought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defTabSz="1085850" hangingPunct="0">
              <a:spcAft>
                <a:spcPts val="0"/>
              </a:spcAft>
              <a:tabLst>
                <a:tab pos="3681413" algn="l"/>
                <a:tab pos="6189663" algn="l"/>
              </a:tabLst>
            </a:pP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nurse	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writer	C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businessman	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lawyer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6614" y="4941168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5328367"/>
            <a:ext cx="1148121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 dirty="0">
                <a:cs typeface="Times New Roman" panose="02020603050405020304" pitchFamily="18" charset="0"/>
              </a:rPr>
              <a:t>[</a:t>
            </a:r>
            <a:r>
              <a:rPr lang="zh-CN" altLang="zh-CN" sz="20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dirty="0">
                <a:cs typeface="Times New Roman" panose="02020603050405020304" pitchFamily="18" charset="0"/>
              </a:rPr>
              <a:t>]</a:t>
            </a:r>
            <a:r>
              <a:rPr lang="zh-CN" altLang="zh-CN" sz="2000" dirty="0">
                <a:cs typeface="Times New Roman" panose="02020603050405020304" pitchFamily="18" charset="0"/>
              </a:rPr>
              <a:t>考查名词辨析。</a:t>
            </a:r>
            <a:r>
              <a:rPr lang="en-US" altLang="zh-CN" sz="2000" dirty="0">
                <a:cs typeface="Times New Roman" panose="02020603050405020304" pitchFamily="18" charset="0"/>
              </a:rPr>
              <a:t>nurse</a:t>
            </a:r>
            <a:r>
              <a:rPr lang="zh-CN" altLang="zh-CN" sz="2000" dirty="0">
                <a:cs typeface="Times New Roman" panose="02020603050405020304" pitchFamily="18" charset="0"/>
              </a:rPr>
              <a:t>护士；</a:t>
            </a:r>
            <a:r>
              <a:rPr lang="en-US" altLang="zh-CN" sz="2000" dirty="0">
                <a:cs typeface="Times New Roman" panose="02020603050405020304" pitchFamily="18" charset="0"/>
              </a:rPr>
              <a:t>writer</a:t>
            </a:r>
            <a:r>
              <a:rPr lang="zh-CN" altLang="zh-CN" sz="2000" dirty="0">
                <a:cs typeface="Times New Roman" panose="02020603050405020304" pitchFamily="18" charset="0"/>
              </a:rPr>
              <a:t>作家；</a:t>
            </a:r>
            <a:r>
              <a:rPr lang="en-US" altLang="zh-CN" sz="2000" dirty="0">
                <a:cs typeface="Times New Roman" panose="02020603050405020304" pitchFamily="18" charset="0"/>
              </a:rPr>
              <a:t>businessman</a:t>
            </a:r>
            <a:r>
              <a:rPr lang="zh-CN" altLang="zh-CN" sz="2000" dirty="0">
                <a:cs typeface="Times New Roman" panose="02020603050405020304" pitchFamily="18" charset="0"/>
              </a:rPr>
              <a:t>商人；</a:t>
            </a:r>
            <a:r>
              <a:rPr lang="en-US" altLang="zh-CN" sz="2000" dirty="0">
                <a:cs typeface="Times New Roman" panose="02020603050405020304" pitchFamily="18" charset="0"/>
              </a:rPr>
              <a:t>lawyer</a:t>
            </a:r>
            <a:r>
              <a:rPr lang="zh-CN" altLang="zh-CN" sz="2000" dirty="0">
                <a:cs typeface="Times New Roman" panose="02020603050405020304" pitchFamily="18" charset="0"/>
              </a:rPr>
              <a:t>律师。根据下文</a:t>
            </a:r>
            <a:r>
              <a:rPr lang="en-US" altLang="zh-CN" sz="2000" dirty="0">
                <a:cs typeface="Times New Roman" panose="02020603050405020304" pitchFamily="18" charset="0"/>
              </a:rPr>
              <a:t>“he makes his living by renting it out”</a:t>
            </a:r>
            <a:r>
              <a:rPr lang="zh-CN" altLang="zh-CN" sz="2000" dirty="0">
                <a:cs typeface="Times New Roman" panose="02020603050405020304" pitchFamily="18" charset="0"/>
              </a:rPr>
              <a:t>可知</a:t>
            </a:r>
            <a:r>
              <a:rPr lang="en-US" altLang="zh-CN" sz="2000" dirty="0"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cs typeface="Times New Roman" panose="02020603050405020304" pitchFamily="18" charset="0"/>
              </a:rPr>
              <a:t>他是靠出租鹦鹉为生的</a:t>
            </a:r>
            <a:r>
              <a:rPr lang="en-US" altLang="zh-CN" sz="2000" dirty="0"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cs typeface="Times New Roman" panose="02020603050405020304" pitchFamily="18" charset="0"/>
              </a:rPr>
              <a:t>所以此处是指他遇见了一个</a:t>
            </a:r>
            <a:r>
              <a:rPr lang="en-US" altLang="zh-CN" sz="2000" dirty="0">
                <a:cs typeface="Times New Roman" panose="02020603050405020304" pitchFamily="18" charset="0"/>
              </a:rPr>
              <a:t>“</a:t>
            </a:r>
            <a:r>
              <a:rPr lang="zh-CN" altLang="zh-CN" sz="2000" dirty="0">
                <a:cs typeface="Times New Roman" panose="02020603050405020304" pitchFamily="18" charset="0"/>
              </a:rPr>
              <a:t>商人</a:t>
            </a:r>
            <a:r>
              <a:rPr lang="en-US" altLang="zh-CN" sz="2000" dirty="0">
                <a:cs typeface="Times New Roman" panose="02020603050405020304" pitchFamily="18" charset="0"/>
              </a:rPr>
              <a:t>”</a:t>
            </a:r>
            <a:r>
              <a:rPr lang="zh-CN" altLang="zh-CN" sz="2000" dirty="0">
                <a:cs typeface="Times New Roman" panose="02020603050405020304" pitchFamily="18" charset="0"/>
              </a:rPr>
              <a:t>。故选</a:t>
            </a:r>
            <a:r>
              <a:rPr lang="en-US" altLang="zh-CN" sz="2000" dirty="0">
                <a:cs typeface="Times New Roman" panose="02020603050405020304" pitchFamily="18" charset="0"/>
              </a:rPr>
              <a:t>C</a:t>
            </a:r>
            <a:r>
              <a:rPr lang="zh-CN" altLang="zh-CN" sz="20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162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470898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Four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brothers left home for college, and they became successful doctors and lawyers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律师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years later, they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having dinner together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discussed the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gave their mother who lived far away in another city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first said, “I had a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house built for Mama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second said, “I had my Mercedes-Benz dealer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经销商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send a car to her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third said, “I built a beautiful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Mama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fourth said, “You know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Mama loved reading poems and you know she can’t read anymore because she can’t see very well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met a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who had a parrot that can recite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背诵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poems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took him 12 years to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to speak and he makes his living by renting it out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had to pay him $100,000 a year for twenty years,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worth it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On hearing that, the other brothers were impressed by his good thought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defTabSz="1085850" hangingPunct="0">
              <a:spcAft>
                <a:spcPts val="0"/>
              </a:spcAft>
              <a:tabLst>
                <a:tab pos="3681413" algn="l"/>
                <a:tab pos="6189663" algn="l"/>
              </a:tabLst>
            </a:pP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 for	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beat	C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	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6614" y="4887744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57777" y="5220625"/>
            <a:ext cx="1147644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 dirty="0">
                <a:cs typeface="Times New Roman" panose="02020603050405020304" pitchFamily="18" charset="0"/>
              </a:rPr>
              <a:t>[</a:t>
            </a:r>
            <a:r>
              <a:rPr lang="zh-CN" altLang="zh-CN" sz="20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dirty="0">
                <a:cs typeface="Times New Roman" panose="02020603050405020304" pitchFamily="18" charset="0"/>
              </a:rPr>
              <a:t>]</a:t>
            </a:r>
            <a:r>
              <a:rPr lang="zh-CN" altLang="zh-CN" sz="2000" dirty="0">
                <a:cs typeface="Times New Roman" panose="02020603050405020304" pitchFamily="18" charset="0"/>
              </a:rPr>
              <a:t>考查动词（</a:t>
            </a:r>
            <a:r>
              <a:rPr lang="zh-CN" altLang="zh-CN" sz="2000" dirty="0">
                <a:ea typeface="楷体" panose="02010609060101010101" pitchFamily="49" charset="-122"/>
                <a:cs typeface="Times New Roman" panose="02020603050405020304" pitchFamily="18" charset="0"/>
              </a:rPr>
              <a:t>短语</a:t>
            </a:r>
            <a:r>
              <a:rPr lang="zh-CN" altLang="zh-CN" sz="2000" dirty="0">
                <a:cs typeface="Times New Roman" panose="02020603050405020304" pitchFamily="18" charset="0"/>
              </a:rPr>
              <a:t>）辨析。</a:t>
            </a:r>
            <a:r>
              <a:rPr lang="en-US" altLang="zh-CN" sz="2000" dirty="0">
                <a:cs typeface="Times New Roman" panose="02020603050405020304" pitchFamily="18" charset="0"/>
              </a:rPr>
              <a:t>ask for</a:t>
            </a:r>
            <a:r>
              <a:rPr lang="zh-CN" altLang="zh-CN" sz="2000" dirty="0">
                <a:cs typeface="Times New Roman" panose="02020603050405020304" pitchFamily="18" charset="0"/>
              </a:rPr>
              <a:t>请求；</a:t>
            </a:r>
            <a:r>
              <a:rPr lang="en-US" altLang="zh-CN" sz="2000" dirty="0">
                <a:cs typeface="Times New Roman" panose="02020603050405020304" pitchFamily="18" charset="0"/>
              </a:rPr>
              <a:t>beat</a:t>
            </a:r>
            <a:r>
              <a:rPr lang="zh-CN" altLang="zh-CN" sz="2000" dirty="0">
                <a:cs typeface="Times New Roman" panose="02020603050405020304" pitchFamily="18" charset="0"/>
              </a:rPr>
              <a:t>打败；</a:t>
            </a:r>
            <a:r>
              <a:rPr lang="en-US" altLang="zh-CN" sz="2000" dirty="0">
                <a:cs typeface="Times New Roman" panose="02020603050405020304" pitchFamily="18" charset="0"/>
              </a:rPr>
              <a:t>answer</a:t>
            </a:r>
            <a:r>
              <a:rPr lang="zh-CN" altLang="zh-CN" sz="2000" dirty="0">
                <a:cs typeface="Times New Roman" panose="02020603050405020304" pitchFamily="18" charset="0"/>
              </a:rPr>
              <a:t>回答；</a:t>
            </a:r>
            <a:r>
              <a:rPr lang="en-US" altLang="zh-CN" sz="2000" dirty="0">
                <a:cs typeface="Times New Roman" panose="02020603050405020304" pitchFamily="18" charset="0"/>
              </a:rPr>
              <a:t>teach</a:t>
            </a:r>
            <a:r>
              <a:rPr lang="zh-CN" altLang="zh-CN" sz="2000" dirty="0">
                <a:cs typeface="Times New Roman" panose="02020603050405020304" pitchFamily="18" charset="0"/>
              </a:rPr>
              <a:t>教。根据</a:t>
            </a:r>
            <a:r>
              <a:rPr lang="en-US" altLang="zh-CN" sz="2000" dirty="0">
                <a:cs typeface="Times New Roman" panose="02020603050405020304" pitchFamily="18" charset="0"/>
              </a:rPr>
              <a:t>“a parrot that can recite</a:t>
            </a:r>
            <a:r>
              <a:rPr lang="zh-CN" altLang="zh-CN" sz="2000" dirty="0"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ea typeface="楷体" panose="02010609060101010101" pitchFamily="49" charset="-122"/>
                <a:cs typeface="Times New Roman" panose="02020603050405020304" pitchFamily="18" charset="0"/>
              </a:rPr>
              <a:t>背诵</a:t>
            </a:r>
            <a:r>
              <a:rPr lang="zh-CN" altLang="zh-CN" sz="2000" dirty="0"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cs typeface="Times New Roman" panose="02020603050405020304" pitchFamily="18" charset="0"/>
              </a:rPr>
              <a:t> many poems”</a:t>
            </a:r>
            <a:r>
              <a:rPr lang="zh-CN" altLang="zh-CN" sz="2000" dirty="0">
                <a:cs typeface="Times New Roman" panose="02020603050405020304" pitchFamily="18" charset="0"/>
              </a:rPr>
              <a:t>及</a:t>
            </a:r>
            <a:r>
              <a:rPr lang="en-US" altLang="zh-CN" sz="2000" dirty="0">
                <a:cs typeface="Times New Roman" panose="02020603050405020304" pitchFamily="18" charset="0"/>
              </a:rPr>
              <a:t>“It took him 12 years”</a:t>
            </a:r>
            <a:r>
              <a:rPr lang="zh-CN" altLang="zh-CN" sz="2000" dirty="0">
                <a:cs typeface="Times New Roman" panose="02020603050405020304" pitchFamily="18" charset="0"/>
              </a:rPr>
              <a:t>可知</a:t>
            </a:r>
            <a:r>
              <a:rPr lang="en-US" altLang="zh-CN" sz="2000" dirty="0"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cs typeface="Times New Roman" panose="02020603050405020304" pitchFamily="18" charset="0"/>
              </a:rPr>
              <a:t>此处是指商人花了</a:t>
            </a:r>
            <a:r>
              <a:rPr lang="en-US" altLang="zh-CN" sz="2000" dirty="0">
                <a:cs typeface="Times New Roman" panose="02020603050405020304" pitchFamily="18" charset="0"/>
              </a:rPr>
              <a:t>12</a:t>
            </a:r>
            <a:r>
              <a:rPr lang="zh-CN" altLang="zh-CN" sz="2000" dirty="0">
                <a:cs typeface="Times New Roman" panose="02020603050405020304" pitchFamily="18" charset="0"/>
              </a:rPr>
              <a:t>年的时间</a:t>
            </a:r>
            <a:r>
              <a:rPr lang="en-US" altLang="zh-CN" sz="2000" dirty="0">
                <a:cs typeface="Times New Roman" panose="02020603050405020304" pitchFamily="18" charset="0"/>
              </a:rPr>
              <a:t>“</a:t>
            </a:r>
            <a:r>
              <a:rPr lang="zh-CN" altLang="zh-CN" sz="2000" dirty="0">
                <a:cs typeface="Times New Roman" panose="02020603050405020304" pitchFamily="18" charset="0"/>
              </a:rPr>
              <a:t>教</a:t>
            </a:r>
            <a:r>
              <a:rPr lang="en-US" altLang="zh-CN" sz="2000" dirty="0">
                <a:cs typeface="Times New Roman" panose="02020603050405020304" pitchFamily="18" charset="0"/>
              </a:rPr>
              <a:t>”</a:t>
            </a:r>
            <a:r>
              <a:rPr lang="zh-CN" altLang="zh-CN" sz="2000" dirty="0">
                <a:cs typeface="Times New Roman" panose="02020603050405020304" pitchFamily="18" charset="0"/>
              </a:rPr>
              <a:t>鹦鹉说话。故选</a:t>
            </a:r>
            <a:r>
              <a:rPr lang="en-US" altLang="zh-CN" sz="2000" dirty="0">
                <a:cs typeface="Times New Roman" panose="02020603050405020304" pitchFamily="18" charset="0"/>
              </a:rPr>
              <a:t>D</a:t>
            </a:r>
            <a:r>
              <a:rPr lang="zh-CN" altLang="zh-CN" sz="20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073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447</TotalTime>
  <Words>1127</Words>
  <Application>Microsoft Office PowerPoint</Application>
  <PresentationFormat>自定义</PresentationFormat>
  <Paragraphs>68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3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473</cp:revision>
  <dcterms:created xsi:type="dcterms:W3CDTF">2020-11-06T05:24:00Z</dcterms:created>
  <dcterms:modified xsi:type="dcterms:W3CDTF">2025-09-17T18:53:23Z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